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8" r:id="rId2"/>
    <p:sldId id="286" r:id="rId3"/>
    <p:sldId id="275" r:id="rId4"/>
    <p:sldId id="287" r:id="rId5"/>
    <p:sldId id="288" r:id="rId6"/>
    <p:sldId id="285" r:id="rId7"/>
    <p:sldId id="281" r:id="rId8"/>
    <p:sldId id="282" r:id="rId9"/>
    <p:sldId id="283" r:id="rId10"/>
    <p:sldId id="296" r:id="rId11"/>
    <p:sldId id="301" r:id="rId12"/>
    <p:sldId id="297" r:id="rId13"/>
    <p:sldId id="299" r:id="rId14"/>
    <p:sldId id="302" r:id="rId15"/>
    <p:sldId id="303" r:id="rId16"/>
    <p:sldId id="304" r:id="rId17"/>
    <p:sldId id="305" r:id="rId18"/>
    <p:sldId id="310" r:id="rId19"/>
    <p:sldId id="311" r:id="rId20"/>
    <p:sldId id="30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322558" initials="L" lastIdx="2" clrIdx="0">
    <p:extLst>
      <p:ext uri="{19B8F6BF-5375-455C-9EA6-DF929625EA0E}">
        <p15:presenceInfo xmlns:p15="http://schemas.microsoft.com/office/powerpoint/2012/main" userId="L322558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5252"/>
    <a:srgbClr val="E2A616"/>
    <a:srgbClr val="CF9814"/>
    <a:srgbClr val="022543"/>
    <a:srgbClr val="07477F"/>
    <a:srgbClr val="0B62AD"/>
    <a:srgbClr val="251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77" autoAdjust="0"/>
    <p:restoredTop sz="94698" autoAdjust="0"/>
  </p:normalViewPr>
  <p:slideViewPr>
    <p:cSldViewPr snapToGrid="0" snapToObjects="1">
      <p:cViewPr>
        <p:scale>
          <a:sx n="75" d="100"/>
          <a:sy n="75" d="100"/>
        </p:scale>
        <p:origin x="1985" y="25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06T10:26:20.984" idx="1">
    <p:pos x="10" y="10"/>
    <p:text>A smaller AAD indicates higher similarity between the updated model and the ground truth model.</p:text>
    <p:extLst>
      <p:ext uri="{C676402C-5697-4E1C-873F-D02D1690AC5C}">
        <p15:threadingInfo xmlns:p15="http://schemas.microsoft.com/office/powerpoint/2012/main" timeZoneBias="360"/>
      </p:ext>
    </p:extLst>
  </p:cm>
  <p:cm authorId="1" dt="2020-08-06T10:28:03.147" idx="2">
    <p:pos x="10" y="106"/>
    <p:text>AAD: the summation of the absolute difference between the log-permeability of an individual node in the updated model and the value of the corresponding node in the “ground truth” model divided by the total number of nodes.</p:text>
    <p:extLst>
      <p:ext uri="{C676402C-5697-4E1C-873F-D02D1690AC5C}">
        <p15:threadingInfo xmlns:p15="http://schemas.microsoft.com/office/powerpoint/2012/main" timeZoneBias="360">
          <p15:parentCm authorId="1" idx="1"/>
        </p15:threadingInfo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5B56-155A-8A4F-A200-15510EAC000D}" type="datetime1">
              <a:rPr lang="en-US" smtClean="0"/>
              <a:t>6/27/2021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DA938-9C0B-3841-966A-9297D5C049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09318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0232FE-02A3-6D41-B422-B15757ACBFED}" type="datetime1">
              <a:rPr lang="en-US" smtClean="0"/>
              <a:t>6/27/2021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Los Alamos National Laboratory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268CE-33B7-7549-BEF6-7F438D74AB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39167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-1371600" y="3"/>
            <a:ext cx="1371600" cy="1454240"/>
          </a:xfrm>
          <a:prstGeom prst="rect">
            <a:avLst/>
          </a:prstGeom>
          <a:noFill/>
        </p:spPr>
        <p:txBody>
          <a:bodyPr wrap="square" lIns="68575" tIns="34288" rIns="68575" bIns="34288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NOTE</a:t>
            </a:r>
            <a:r>
              <a:rPr lang="en-US" sz="900" b="0" dirty="0">
                <a:solidFill>
                  <a:srgbClr val="000000"/>
                </a:solidFill>
              </a:rPr>
              <a:t>: THIS IS YOUR WALK-IN SLIDE OPTION #1.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9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C17C3D-D406-D54E-BA1F-D9F3FE9C8B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2" y="969493"/>
            <a:ext cx="7315200" cy="3657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554E632-56FF-C645-9F51-6A8EADA9748A}"/>
              </a:ext>
            </a:extLst>
          </p:cNvPr>
          <p:cNvGrpSpPr/>
          <p:nvPr userDrawn="1"/>
        </p:nvGrpSpPr>
        <p:grpSpPr>
          <a:xfrm>
            <a:off x="3104029" y="6363233"/>
            <a:ext cx="6096000" cy="506013"/>
            <a:chOff x="6096000" y="5966277"/>
            <a:chExt cx="6096000" cy="5060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CA06EC-E8B6-1C45-BB8E-DB52317440E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14" name="Picture 13" descr="NNSA_80%.ai">
              <a:extLst>
                <a:ext uri="{FF2B5EF4-FFF2-40B4-BE49-F238E27FC236}">
                  <a16:creationId xmlns:a16="http://schemas.microsoft.com/office/drawing/2014/main" id="{2F9E146D-2E3C-4F48-8C19-582FBC6988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991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91818"/>
            <a:ext cx="9144000" cy="366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4"/>
            <a:ext cx="9144000" cy="98509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-11364"/>
            <a:ext cx="8229600" cy="996457"/>
          </a:xfrm>
          <a:prstGeom prst="rect">
            <a:avLst/>
          </a:prstGeom>
        </p:spPr>
        <p:txBody>
          <a:bodyPr vert="horz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97D45A-E2C2-5444-8727-94AA467EBF1A}" type="datetime1">
              <a:rPr lang="en-US" smtClean="0"/>
              <a:pPr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082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N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V="1">
            <a:off x="0" y="-11364"/>
            <a:ext cx="9144000" cy="3951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/>
          <p:cNvSpPr/>
          <p:nvPr userDrawn="1"/>
        </p:nvSpPr>
        <p:spPr>
          <a:xfrm>
            <a:off x="0" y="6491818"/>
            <a:ext cx="9144000" cy="3661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97D45A-E2C2-5444-8727-94AA467EBF1A}" type="datetime1">
              <a:rPr lang="en-US" smtClean="0"/>
              <a:pPr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3822"/>
            <a:ext cx="8229600" cy="6012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tat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275171"/>
            <a:ext cx="9144000" cy="6308195"/>
          </a:xfrm>
          <a:prstGeom prst="rect">
            <a:avLst/>
          </a:prstGeom>
        </p:spPr>
        <p:txBody>
          <a:bodyPr vert="horz" lIns="91433" tIns="45717" rIns="91433" bIns="45717" anchor="ctr"/>
          <a:lstStyle>
            <a:lvl1pPr marL="0" marR="0" indent="0" algn="ctr" defTabSz="34286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125" smtClean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0" y="3656395"/>
            <a:ext cx="9144000" cy="369326"/>
          </a:xfrm>
          <a:prstGeom prst="rect">
            <a:avLst/>
          </a:prstGeom>
          <a:solidFill>
            <a:srgbClr val="0B62AD">
              <a:alpha val="70000"/>
            </a:srgbClr>
          </a:solidFill>
          <a:ln>
            <a:noFill/>
          </a:ln>
        </p:spPr>
        <p:txBody>
          <a:bodyPr vert="horz" wrap="square" lIns="91433" tIns="45717" rIns="91433" bIns="45717">
            <a:spAutoFit/>
          </a:bodyPr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statement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-117070" y="1337852"/>
            <a:ext cx="101168" cy="40310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-117070" y="1740953"/>
            <a:ext cx="101168" cy="40310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1" name="Rectangle 30"/>
          <p:cNvSpPr/>
          <p:nvPr userDrawn="1"/>
        </p:nvSpPr>
        <p:spPr>
          <a:xfrm>
            <a:off x="-117070" y="2144060"/>
            <a:ext cx="101168" cy="40310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-117070" y="2547165"/>
            <a:ext cx="101168" cy="40310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3" name="Rectangle 32"/>
          <p:cNvSpPr/>
          <p:nvPr userDrawn="1"/>
        </p:nvSpPr>
        <p:spPr>
          <a:xfrm>
            <a:off x="-117070" y="8"/>
            <a:ext cx="101168" cy="40310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4" name="Rectangle 33"/>
          <p:cNvSpPr/>
          <p:nvPr userDrawn="1"/>
        </p:nvSpPr>
        <p:spPr>
          <a:xfrm>
            <a:off x="-117070" y="403112"/>
            <a:ext cx="101168" cy="40310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-117070" y="872779"/>
            <a:ext cx="101168" cy="40310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61EB28C0-366C-CB4B-8AF4-393DAF1B7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04050" y="6491818"/>
            <a:ext cx="2133600" cy="366182"/>
          </a:xfrm>
        </p:spPr>
        <p:txBody>
          <a:bodyPr/>
          <a:lstStyle/>
          <a:p>
            <a:fld id="{D3CA6442-326F-BF43-9512-C754596C1A34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E0FBBE0D-B9E7-4D48-B6C9-82DC08863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" y="6491818"/>
            <a:ext cx="3310467" cy="366182"/>
          </a:xfrm>
        </p:spPr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85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 slide - Photo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09670"/>
            <a:ext cx="9144000" cy="55957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8578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0D0C2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0160"/>
            <a:ext cx="5334000" cy="631952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35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icon to insert photo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5884335" y="3291843"/>
            <a:ext cx="2971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3428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0" i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>Delivering science and technology</a:t>
            </a:r>
            <a: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/>
            </a:r>
            <a:b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</a:br>
            <a: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>to protect our nation</a:t>
            </a:r>
            <a:b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</a:br>
            <a:r>
              <a:rPr lang="en-US" sz="1050" b="0" i="0" baseline="0" dirty="0">
                <a:solidFill>
                  <a:schemeClr val="bg1">
                    <a:alpha val="75000"/>
                  </a:schemeClr>
                </a:solidFill>
                <a:latin typeface="Arial"/>
                <a:cs typeface="Arial"/>
              </a:rPr>
              <a:t>and promote world stability</a:t>
            </a:r>
          </a:p>
          <a:p>
            <a:pPr algn="ctr"/>
            <a:endParaRPr lang="en-US" sz="1050" dirty="0">
              <a:solidFill>
                <a:srgbClr val="FFFFFF">
                  <a:alpha val="75000"/>
                </a:srgbClr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-1439331" y="7"/>
            <a:ext cx="1439333" cy="1731239"/>
          </a:xfrm>
          <a:prstGeom prst="rect">
            <a:avLst/>
          </a:prstGeom>
          <a:noFill/>
        </p:spPr>
        <p:txBody>
          <a:bodyPr wrap="square" lIns="68575" tIns="34288" rIns="68575" bIns="34288" rtlCol="0">
            <a:spAutoFit/>
          </a:bodyPr>
          <a:lstStyle/>
          <a:p>
            <a:r>
              <a:rPr lang="en-US" sz="900" b="1" dirty="0">
                <a:solidFill>
                  <a:srgbClr val="000000"/>
                </a:solidFill>
              </a:rPr>
              <a:t>NOTE</a:t>
            </a:r>
            <a:r>
              <a:rPr lang="en-US" sz="900" b="0" dirty="0">
                <a:solidFill>
                  <a:srgbClr val="000000"/>
                </a:solidFill>
              </a:rPr>
              <a:t>: THIS IS YOUR WALK</a:t>
            </a:r>
            <a:r>
              <a:rPr lang="en-US" sz="900" b="0" baseline="0" dirty="0">
                <a:solidFill>
                  <a:srgbClr val="000000"/>
                </a:solidFill>
              </a:rPr>
              <a:t>-IN </a:t>
            </a:r>
            <a:r>
              <a:rPr lang="en-US" sz="900" b="0" dirty="0">
                <a:solidFill>
                  <a:srgbClr val="000000"/>
                </a:solidFill>
              </a:rPr>
              <a:t>SLIDE OPTION #2.</a:t>
            </a:r>
            <a:r>
              <a:rPr lang="en-US" sz="900" b="0" baseline="0" dirty="0">
                <a:solidFill>
                  <a:srgbClr val="000000"/>
                </a:solidFill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the Title</a:t>
            </a:r>
            <a:r>
              <a:rPr lang="en-US" sz="9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Slide, display this slide on the venue screen while your audience is arriving. </a:t>
            </a:r>
          </a:p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</a:t>
            </a:r>
            <a:r>
              <a:rPr lang="en-US" sz="9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title slide. </a:t>
            </a:r>
            <a:b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900" dirty="0">
                <a:effectLst/>
              </a:rPr>
              <a:t/>
            </a:r>
            <a:br>
              <a:rPr lang="en-US" sz="900" dirty="0">
                <a:effectLst/>
              </a:rPr>
            </a:br>
            <a:r>
              <a:rPr lang="en-US" sz="9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only a high-resolution photograph.</a:t>
            </a:r>
            <a:endParaRPr lang="en-US" sz="900" dirty="0">
              <a:solidFill>
                <a:srgbClr val="00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4DD19CA-EB22-8C40-AEFE-BD868E62BFB3}"/>
              </a:ext>
            </a:extLst>
          </p:cNvPr>
          <p:cNvGrpSpPr/>
          <p:nvPr userDrawn="1"/>
        </p:nvGrpSpPr>
        <p:grpSpPr>
          <a:xfrm>
            <a:off x="3104029" y="6363233"/>
            <a:ext cx="6096000" cy="506013"/>
            <a:chOff x="6096000" y="5966277"/>
            <a:chExt cx="6096000" cy="5060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D9AE5-08B0-8740-96B5-2AB563424C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15" name="Picture 14" descr="NNSA_80%.ai">
              <a:extLst>
                <a:ext uri="{FF2B5EF4-FFF2-40B4-BE49-F238E27FC236}">
                  <a16:creationId xmlns:a16="http://schemas.microsoft.com/office/drawing/2014/main" id="{1BD08F60-0538-6343-AC22-AD6C2C04042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0BD6F12-F3EA-434B-9FEA-76866EC3F3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859" y="1267100"/>
            <a:ext cx="3257771" cy="16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1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632432"/>
            <a:ext cx="9144000" cy="48974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7"/>
            <a:ext cx="7772400" cy="1633361"/>
          </a:xfrm>
          <a:prstGeom prst="rect">
            <a:avLst/>
          </a:prstGeom>
        </p:spPr>
        <p:txBody>
          <a:bodyPr lIns="91433" tIns="45717" rIns="91433" bIns="45717" anchor="b"/>
          <a:lstStyle>
            <a:lvl1pPr algn="r">
              <a:defRPr sz="2700" b="0" i="0">
                <a:solidFill>
                  <a:srgbClr val="FFFFFF"/>
                </a:solidFill>
                <a:latin typeface="+mj-lt"/>
              </a:defRPr>
            </a:lvl1pPr>
          </a:lstStyle>
          <a:p>
            <a:pPr algn="r"/>
            <a:r>
              <a:rPr lang="en-US" b="1" dirty="0">
                <a:solidFill>
                  <a:schemeClr val="bg1"/>
                </a:solidFill>
              </a:rPr>
              <a:t>Click to add 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798488"/>
            <a:ext cx="3543300" cy="728290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1350" b="1">
                <a:solidFill>
                  <a:schemeClr val="tx1"/>
                </a:solidFill>
              </a:defRPr>
            </a:lvl1pPr>
            <a:lvl2pPr marL="342865" indent="0">
              <a:buNone/>
              <a:defRPr sz="1800" b="1">
                <a:solidFill>
                  <a:schemeClr val="tx1"/>
                </a:solidFill>
              </a:defRPr>
            </a:lvl2pPr>
            <a:lvl3pPr marL="685728" indent="0">
              <a:buNone/>
              <a:defRPr sz="1800" b="1">
                <a:solidFill>
                  <a:schemeClr val="tx1"/>
                </a:solidFill>
              </a:defRPr>
            </a:lvl3pPr>
            <a:lvl4pPr marL="1028592" indent="0">
              <a:buNone/>
              <a:defRPr sz="1800" b="1">
                <a:solidFill>
                  <a:schemeClr val="tx1"/>
                </a:solidFill>
              </a:defRPr>
            </a:lvl4pPr>
            <a:lvl5pPr marL="1371457" indent="0">
              <a:buNone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presenter/s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4527560"/>
            <a:ext cx="3543300" cy="752592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05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632434"/>
            <a:ext cx="7772400" cy="1088908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342865" indent="0" algn="r">
              <a:buNone/>
              <a:defRPr sz="2700"/>
            </a:lvl2pPr>
            <a:lvl3pPr marL="685728" indent="0" algn="r">
              <a:buNone/>
              <a:defRPr sz="2700"/>
            </a:lvl3pPr>
            <a:lvl4pPr marL="1028592" indent="0" algn="r">
              <a:buNone/>
              <a:defRPr sz="2700"/>
            </a:lvl4pPr>
            <a:lvl5pPr marL="1371457" indent="0" algn="r">
              <a:buNone/>
              <a:defRPr sz="2700"/>
            </a:lvl5pPr>
          </a:lstStyle>
          <a:p>
            <a:pPr lvl="0"/>
            <a:r>
              <a:rPr lang="en-US" dirty="0"/>
              <a:t>Click to add subtitle/venue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9" y="6529929"/>
            <a:ext cx="1947333" cy="316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8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A95898-A2F2-174C-8CA3-434EAED2BBA4}"/>
              </a:ext>
            </a:extLst>
          </p:cNvPr>
          <p:cNvGrpSpPr/>
          <p:nvPr userDrawn="1"/>
        </p:nvGrpSpPr>
        <p:grpSpPr>
          <a:xfrm>
            <a:off x="3104029" y="6018054"/>
            <a:ext cx="6096000" cy="506013"/>
            <a:chOff x="6096000" y="5966277"/>
            <a:chExt cx="6096000" cy="50601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5CD818-03D0-D449-8F08-B22225AEA87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18" name="Picture 17" descr="NNSA_80%.ai">
              <a:extLst>
                <a:ext uri="{FF2B5EF4-FFF2-40B4-BE49-F238E27FC236}">
                  <a16:creationId xmlns:a16="http://schemas.microsoft.com/office/drawing/2014/main" id="{1F196AF5-C894-8B4D-91BD-C53EF7C9065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8F16820-EED9-FA42-A8B0-65B6A778DE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436249"/>
            <a:ext cx="3244775" cy="14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agenda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C695E-3847-284B-804A-F0C0441E204C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1131636"/>
            <a:ext cx="0" cy="51941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2" y="1131637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/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95602" y="15127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/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time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2" y="22239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/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131636"/>
            <a:ext cx="38862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B94075-7400-334F-AE50-024D502904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4436249"/>
            <a:ext cx="3244775" cy="14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5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985093"/>
            <a:ext cx="9144000" cy="550778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"/>
            <a:ext cx="8229600" cy="985093"/>
          </a:xfrm>
          <a:prstGeom prst="rect">
            <a:avLst/>
          </a:prstGeom>
        </p:spPr>
        <p:txBody>
          <a:bodyPr anchor="ctr"/>
          <a:lstStyle/>
          <a:p>
            <a:r>
              <a:rPr lang="en-US" dirty="0"/>
              <a:t>Click to edit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050BD-D5D4-004B-87E1-382D8D28594F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8289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N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83824"/>
            <a:ext cx="9144000" cy="610905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5A60-AEBD-CD41-AE13-C139EF5F076B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83822"/>
            <a:ext cx="8229600" cy="601272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131636"/>
            <a:ext cx="8229600" cy="519412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199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 flipV="1">
            <a:off x="0" y="-1818"/>
            <a:ext cx="9144000" cy="16930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" name="Rectangle 13"/>
          <p:cNvSpPr/>
          <p:nvPr userDrawn="1"/>
        </p:nvSpPr>
        <p:spPr>
          <a:xfrm flipV="1">
            <a:off x="0" y="6529924"/>
            <a:ext cx="9144000" cy="3280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143500" y="3798488"/>
            <a:ext cx="3543300" cy="728290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 marL="0" indent="0" algn="r">
              <a:buNone/>
              <a:defRPr sz="1350" b="1">
                <a:solidFill>
                  <a:schemeClr val="bg1"/>
                </a:solidFill>
              </a:defRPr>
            </a:lvl1pPr>
            <a:lvl2pPr marL="342865" indent="0">
              <a:buNone/>
              <a:defRPr sz="1800" b="1">
                <a:solidFill>
                  <a:schemeClr val="tx1"/>
                </a:solidFill>
              </a:defRPr>
            </a:lvl2pPr>
            <a:lvl3pPr marL="685728" indent="0">
              <a:buNone/>
              <a:defRPr sz="1800" b="1">
                <a:solidFill>
                  <a:schemeClr val="tx1"/>
                </a:solidFill>
              </a:defRPr>
            </a:lvl3pPr>
            <a:lvl4pPr marL="1028592" indent="0">
              <a:buNone/>
              <a:defRPr sz="1800" b="1">
                <a:solidFill>
                  <a:schemeClr val="tx1"/>
                </a:solidFill>
              </a:defRPr>
            </a:lvl4pPr>
            <a:lvl5pPr marL="1371457" indent="0">
              <a:buNone/>
              <a:defRPr sz="1800" b="1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presenter/s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143500" y="4527560"/>
            <a:ext cx="3543300" cy="752592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05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632434"/>
            <a:ext cx="7772400" cy="1088908"/>
          </a:xfrm>
          <a:prstGeom prst="rect">
            <a:avLst/>
          </a:prstGeom>
        </p:spPr>
        <p:txBody>
          <a:bodyPr vert="horz" lIns="91433" tIns="45717" rIns="91433" bIns="45717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342865" indent="0" algn="r">
              <a:buNone/>
              <a:defRPr sz="2700"/>
            </a:lvl2pPr>
            <a:lvl3pPr marL="685728" indent="0" algn="r">
              <a:buNone/>
              <a:defRPr sz="2700"/>
            </a:lvl3pPr>
            <a:lvl4pPr marL="1028592" indent="0" algn="r">
              <a:buNone/>
              <a:defRPr sz="2700"/>
            </a:lvl4pPr>
            <a:lvl5pPr marL="1371457" indent="0" algn="r">
              <a:buNone/>
              <a:defRPr sz="2700"/>
            </a:lvl5pPr>
          </a:lstStyle>
          <a:p>
            <a:pPr lvl="0"/>
            <a:r>
              <a:rPr lang="en-US" dirty="0"/>
              <a:t>Click to add subtitle/venue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7196669" y="6529929"/>
            <a:ext cx="1947333" cy="316091"/>
          </a:xfrm>
          <a:prstGeom prst="rect">
            <a:avLst/>
          </a:prstGeom>
        </p:spPr>
        <p:txBody>
          <a:bodyPr vert="horz"/>
          <a:lstStyle>
            <a:lvl1pPr marL="0" indent="0" algn="r">
              <a:buNone/>
              <a:defRPr sz="6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LA-UR#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0"/>
            <a:ext cx="7772400" cy="1627188"/>
          </a:xfrm>
          <a:prstGeom prst="rect">
            <a:avLst/>
          </a:prstGeom>
        </p:spPr>
        <p:txBody>
          <a:bodyPr vert="horz" lIns="91433" tIns="45717" rIns="91433" bIns="45717" anchor="b"/>
          <a:lstStyle>
            <a:lvl1pPr>
              <a:defRPr lang="en-US" sz="2700" baseline="0" smtClean="0"/>
            </a:lvl1pPr>
            <a:lvl2pPr>
              <a:defRPr lang="en-US" sz="2700" smtClean="0"/>
            </a:lvl2pPr>
            <a:lvl3pPr>
              <a:defRPr lang="en-US" sz="2700" smtClean="0"/>
            </a:lvl3pPr>
            <a:lvl4pPr>
              <a:defRPr lang="en-US" sz="2700" smtClean="0"/>
            </a:lvl4pPr>
            <a:lvl5pPr>
              <a:defRPr lang="en-US" sz="2700"/>
            </a:lvl5pPr>
          </a:lstStyle>
          <a:p>
            <a:pPr marL="0" lvl="0" indent="0" algn="r">
              <a:buNone/>
            </a:pPr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681A3C-BC94-8849-ABDA-2C32C39A03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3" y="4270311"/>
            <a:ext cx="3561731" cy="178086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3A4E048-772A-B448-A0D1-3E6029213B45}"/>
              </a:ext>
            </a:extLst>
          </p:cNvPr>
          <p:cNvGrpSpPr/>
          <p:nvPr userDrawn="1"/>
        </p:nvGrpSpPr>
        <p:grpSpPr>
          <a:xfrm>
            <a:off x="3110753" y="6011931"/>
            <a:ext cx="6096000" cy="506013"/>
            <a:chOff x="6096000" y="5966277"/>
            <a:chExt cx="6096000" cy="50601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FFBA79-CD62-0742-9815-99CE73A6E67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96000" y="6287624"/>
              <a:ext cx="609600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itchFamily="34" charset="0"/>
                  <a:ea typeface="ＭＳ Ｐゴシック" pitchFamily="34" charset="-128"/>
                </a:rPr>
                <a:t>Operated by Los Alamos National Security, LLC for the U.S. Department of Energy's NNSA</a:t>
              </a:r>
            </a:p>
          </p:txBody>
        </p:sp>
        <p:pic>
          <p:nvPicPr>
            <p:cNvPr id="23" name="Picture 22" descr="NNSA_80%.ai">
              <a:extLst>
                <a:ext uri="{FF2B5EF4-FFF2-40B4-BE49-F238E27FC236}">
                  <a16:creationId xmlns:a16="http://schemas.microsoft.com/office/drawing/2014/main" id="{CB11F8E0-F2DB-6647-96F6-685EB5910CA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116" t="44234" r="25200" b="40485"/>
            <a:stretch/>
          </p:blipFill>
          <p:spPr>
            <a:xfrm>
              <a:off x="10783406" y="5966277"/>
              <a:ext cx="1281735" cy="385862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0" y="-55179"/>
            <a:ext cx="9144000" cy="104027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/>
          <p:cNvSpPr/>
          <p:nvPr userDrawn="1"/>
        </p:nvSpPr>
        <p:spPr>
          <a:xfrm flipV="1">
            <a:off x="0" y="6529924"/>
            <a:ext cx="9144000" cy="3280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"/>
            <a:ext cx="8229600" cy="985093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DFC695E-3847-284B-804A-F0C0441E204C}" type="datetime1">
              <a:rPr lang="en-US" smtClean="0"/>
              <a:pPr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631268" y="1131636"/>
            <a:ext cx="0" cy="51941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2895602" y="1131637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>
                <a:solidFill>
                  <a:schemeClr val="bg1"/>
                </a:solidFill>
              </a:defRPr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2895602" y="15127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>
                <a:solidFill>
                  <a:schemeClr val="bg1"/>
                </a:solidFill>
              </a:defRPr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time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2895602" y="2223912"/>
            <a:ext cx="1617663" cy="381074"/>
          </a:xfrm>
          <a:prstGeom prst="rect">
            <a:avLst/>
          </a:prstGeom>
        </p:spPr>
        <p:txBody>
          <a:bodyPr vert="horz"/>
          <a:lstStyle>
            <a:lvl1pPr marL="0" indent="0" algn="r" defTabSz="-556008">
              <a:buFont typeface="Arial"/>
              <a:buNone/>
              <a:tabLst/>
              <a:defRPr sz="825" b="0">
                <a:solidFill>
                  <a:schemeClr val="bg1"/>
                </a:solidFill>
              </a:defRPr>
            </a:lvl1pPr>
            <a:lvl2pPr marL="173827" indent="0" defTabSz="-556008">
              <a:buNone/>
              <a:tabLst/>
              <a:defRPr sz="788"/>
            </a:lvl2pPr>
            <a:lvl3pPr marL="341701" indent="0" defTabSz="-556008">
              <a:buNone/>
              <a:tabLst/>
              <a:defRPr sz="750"/>
            </a:lvl3pPr>
            <a:lvl4pPr marL="510765" indent="0" defTabSz="-556008">
              <a:buNone/>
              <a:tabLst/>
              <a:defRPr sz="675"/>
            </a:lvl4pPr>
            <a:lvl5pPr marL="684593" indent="0" defTabSz="-556008">
              <a:buNone/>
              <a:tabLst/>
              <a:defRPr sz="675"/>
            </a:lvl5pPr>
          </a:lstStyle>
          <a:p>
            <a:pPr lvl="0"/>
            <a:r>
              <a:rPr lang="en-US" dirty="0"/>
              <a:t>Click to edit location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00600" y="1131636"/>
            <a:ext cx="3886200" cy="519412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CE0874-4A31-8A49-9B13-2A0AD8263F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3" y="4270311"/>
            <a:ext cx="3561731" cy="17808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664186"/>
            <a:ext cx="8229600" cy="985093"/>
          </a:xfrm>
          <a:prstGeom prst="rect">
            <a:avLst/>
          </a:prstGeo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A6442-326F-BF43-9512-C754596C1A34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Los Alamos National Laboratory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628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B62AD"/>
            </a:gs>
            <a:gs pos="100000">
              <a:srgbClr val="02254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3"/>
          </p:nvPr>
        </p:nvSpPr>
        <p:spPr>
          <a:xfrm>
            <a:off x="-1" y="6491818"/>
            <a:ext cx="3310467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Los Alamos National Laboratory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7004050" y="6491818"/>
            <a:ext cx="2133600" cy="366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B098140-90E5-4392-9510-CF3F577C3551}" type="datetime1">
              <a:rPr lang="en-US" smtClean="0"/>
              <a:pPr/>
              <a:t>6/27/2021</a:t>
            </a:fld>
            <a:r>
              <a:rPr lang="en-US"/>
              <a:t>   |   </a:t>
            </a:r>
            <a:fld id="{5D01E7E5-6465-7A46-A26D-BAABC2D34D38}" type="slidenum">
              <a:rPr lang="en-US" b="1" smtClean="0"/>
              <a:pPr/>
              <a:t>‹#›</a:t>
            </a:fld>
            <a:endParaRPr lang="en-US" b="1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117070" y="1486499"/>
            <a:ext cx="101168" cy="447895"/>
          </a:xfrm>
          <a:prstGeom prst="rect">
            <a:avLst/>
          </a:prstGeom>
          <a:solidFill>
            <a:srgbClr val="2682C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-117070" y="1934393"/>
            <a:ext cx="101168" cy="447895"/>
          </a:xfrm>
          <a:prstGeom prst="rect">
            <a:avLst/>
          </a:prstGeom>
          <a:solidFill>
            <a:srgbClr val="EA772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-117070" y="2382287"/>
            <a:ext cx="101168" cy="447895"/>
          </a:xfrm>
          <a:prstGeom prst="rect">
            <a:avLst/>
          </a:prstGeom>
          <a:solidFill>
            <a:srgbClr val="F4482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-117070" y="2830181"/>
            <a:ext cx="101168" cy="447895"/>
          </a:xfrm>
          <a:prstGeom prst="rect">
            <a:avLst/>
          </a:prstGeom>
          <a:solidFill>
            <a:srgbClr val="22935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17070" y="0"/>
            <a:ext cx="101168" cy="447895"/>
          </a:xfrm>
          <a:prstGeom prst="rect">
            <a:avLst/>
          </a:prstGeom>
          <a:solidFill>
            <a:srgbClr val="0D0E2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17070" y="447900"/>
            <a:ext cx="101168" cy="447895"/>
          </a:xfrm>
          <a:prstGeom prst="rect">
            <a:avLst/>
          </a:prstGeom>
          <a:solidFill>
            <a:srgbClr val="F8B617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-117070" y="969750"/>
            <a:ext cx="101168" cy="4478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635000" y="-2"/>
            <a:ext cx="5179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1" dirty="0">
                <a:solidFill>
                  <a:srgbClr val="0D0C2E"/>
                </a:solidFill>
              </a:rPr>
              <a:t>NOTE:</a:t>
            </a:r>
          </a:p>
          <a:p>
            <a:pPr algn="r"/>
            <a:r>
              <a:rPr lang="en-US" sz="600" dirty="0">
                <a:solidFill>
                  <a:srgbClr val="0D0C2E"/>
                </a:solidFill>
              </a:rPr>
              <a:t>This is</a:t>
            </a:r>
            <a:r>
              <a:rPr lang="en-US" sz="600" baseline="0" dirty="0">
                <a:solidFill>
                  <a:srgbClr val="0D0C2E"/>
                </a:solidFill>
              </a:rPr>
              <a:t> the lab color palette.</a:t>
            </a:r>
            <a:endParaRPr lang="en-US" sz="600" baseline="0" dirty="0">
              <a:solidFill>
                <a:srgbClr val="0D0C2E"/>
              </a:solidFill>
              <a:latin typeface="Wingdings"/>
              <a:ea typeface="Wingdings"/>
              <a:cs typeface="Wingdings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34279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49" r:id="rId3"/>
    <p:sldLayoutId id="2147483673" r:id="rId4"/>
    <p:sldLayoutId id="2147483650" r:id="rId5"/>
    <p:sldLayoutId id="2147483674" r:id="rId6"/>
    <p:sldLayoutId id="2147483679" r:id="rId7"/>
    <p:sldLayoutId id="2147483680" r:id="rId8"/>
    <p:sldLayoutId id="2147483671" r:id="rId9"/>
    <p:sldLayoutId id="2147483660" r:id="rId10"/>
    <p:sldLayoutId id="2147483678" r:id="rId11"/>
    <p:sldLayoutId id="2147483677" r:id="rId12"/>
  </p:sldLayoutIdLst>
  <p:hf sldNum="0" hdr="0"/>
  <p:txStyles>
    <p:titleStyle>
      <a:lvl1pPr algn="l" defTabSz="342892" rtl="0" eaLnBrk="1" latinLnBrk="0" hangingPunct="1">
        <a:spcBef>
          <a:spcPct val="0"/>
        </a:spcBef>
        <a:buNone/>
        <a:defRPr sz="1800" b="1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28585" indent="-128585" algn="l" defTabSz="342892" rtl="0" eaLnBrk="1" latinLnBrk="0" hangingPunct="1">
        <a:spcBef>
          <a:spcPct val="20000"/>
        </a:spcBef>
        <a:buFont typeface="Arial"/>
        <a:buChar char="•"/>
        <a:defRPr sz="135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02411" indent="-128585" algn="l" defTabSz="342892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71476" indent="-129776" algn="l" defTabSz="342892" rtl="0" eaLnBrk="1" latinLnBrk="0" hangingPunct="1">
        <a:spcBef>
          <a:spcPct val="20000"/>
        </a:spcBef>
        <a:buFont typeface="Arial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640540" indent="-129776" algn="l" defTabSz="342892" rtl="0" eaLnBrk="1" latinLnBrk="0" hangingPunct="1">
        <a:spcBef>
          <a:spcPct val="20000"/>
        </a:spcBef>
        <a:buFont typeface="Arial"/>
        <a:buChar char="–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815558" indent="-130966" algn="l" defTabSz="342892" rtl="0" eaLnBrk="1" latinLnBrk="0" hangingPunct="1">
        <a:spcBef>
          <a:spcPct val="20000"/>
        </a:spcBef>
        <a:buFont typeface="Arial"/>
        <a:buChar char="»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342892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34289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25.png"/><Relationship Id="rId2" Type="http://schemas.openxmlformats.org/officeDocument/2006/relationships/image" Target="../media/image4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21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6411" y="7"/>
            <a:ext cx="8843209" cy="1633361"/>
          </a:xfrm>
        </p:spPr>
        <p:txBody>
          <a:bodyPr/>
          <a:lstStyle/>
          <a:p>
            <a:r>
              <a:rPr lang="en-GB" sz="3200" dirty="0" smtClean="0"/>
              <a:t>Assimilation of Point/Spatial Data</a:t>
            </a:r>
            <a:br>
              <a:rPr lang="en-GB" sz="3200" dirty="0" smtClean="0"/>
            </a:br>
            <a:r>
              <a:rPr lang="en-GB" sz="3200" dirty="0" smtClean="0"/>
              <a:t>and Risk assessment</a:t>
            </a:r>
            <a:endParaRPr lang="en-US" sz="3200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143500" y="5290748"/>
            <a:ext cx="3543300" cy="752592"/>
          </a:xfrm>
        </p:spPr>
        <p:txBody>
          <a:bodyPr/>
          <a:lstStyle/>
          <a:p>
            <a:r>
              <a:rPr lang="en-US" dirty="0" smtClean="0"/>
              <a:t>10/19/2020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Spatial data assimilation: Case study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5181754" y="2569014"/>
            <a:ext cx="364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Same synthetic example as we used for our previous work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03609" y="5203187"/>
            <a:ext cx="2843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09" y="2249045"/>
            <a:ext cx="3273468" cy="278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1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maps – 4D Seismic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439736" y="4383895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4016" y="4383895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72078" y="4383895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1059427" y="2254814"/>
            <a:ext cx="2264475" cy="1927802"/>
            <a:chOff x="1059427" y="2254814"/>
            <a:chExt cx="2264475" cy="192780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427" y="2254814"/>
              <a:ext cx="2264475" cy="1927802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1746167" y="2742543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451962" y="2628243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1591857" y="3481683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277657" y="3321663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008096" y="3056869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426817" y="2254814"/>
            <a:ext cx="2264475" cy="1927802"/>
            <a:chOff x="3426817" y="2254814"/>
            <a:chExt cx="2264475" cy="192780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6817" y="2254814"/>
              <a:ext cx="2264475" cy="1927802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4206025" y="2742543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4821350" y="2628243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961245" y="3481683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647045" y="3321663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377484" y="3056869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794207" y="2254814"/>
            <a:ext cx="2264475" cy="1927802"/>
            <a:chOff x="5794207" y="2254814"/>
            <a:chExt cx="2264475" cy="19278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207" y="2254814"/>
              <a:ext cx="2264475" cy="1927802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6601571" y="2742539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216896" y="2628239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356791" y="3481679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7042591" y="3321659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773030" y="3056865"/>
              <a:ext cx="63062" cy="63062"/>
            </a:xfrm>
            <a:prstGeom prst="ellips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334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Assimilation of 1-yr saturation map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2925978" y="4955425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386" y="2178677"/>
            <a:ext cx="2923007" cy="248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6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Prior and updated models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61165" y="195786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1165" y="3754259"/>
            <a:ext cx="11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Updated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98988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68511" y="95628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419035" y="961028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431560" y="950584"/>
            <a:ext cx="797809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R4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33878" y="5656602"/>
            <a:ext cx="1497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  <p:grpSp>
        <p:nvGrpSpPr>
          <p:cNvPr id="76" name="Group 75"/>
          <p:cNvGrpSpPr/>
          <p:nvPr/>
        </p:nvGrpSpPr>
        <p:grpSpPr>
          <a:xfrm>
            <a:off x="1022463" y="1374962"/>
            <a:ext cx="2264475" cy="1923883"/>
            <a:chOff x="1022463" y="1374962"/>
            <a:chExt cx="2264475" cy="19238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463" y="1374962"/>
              <a:ext cx="2264475" cy="1923883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1724298" y="186282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2426890" y="1767187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552301" y="262482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247432" y="2468227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964557" y="2209923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1025647" y="3353324"/>
            <a:ext cx="2264475" cy="1923884"/>
            <a:chOff x="1025647" y="3353324"/>
            <a:chExt cx="2264475" cy="19238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647" y="3353324"/>
              <a:ext cx="2264475" cy="1923884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1727472" y="378052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430064" y="3684887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55475" y="454252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250606" y="4385927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967731" y="4127623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932191" y="3348584"/>
            <a:ext cx="2264475" cy="1923884"/>
            <a:chOff x="2932191" y="3348584"/>
            <a:chExt cx="2264475" cy="192388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191" y="3348584"/>
              <a:ext cx="2264475" cy="1923884"/>
            </a:xfrm>
            <a:prstGeom prst="rect">
              <a:avLst/>
            </a:prstGeom>
          </p:spPr>
        </p:pic>
        <p:sp>
          <p:nvSpPr>
            <p:cNvPr id="35" name="Oval 34"/>
            <p:cNvSpPr/>
            <p:nvPr/>
          </p:nvSpPr>
          <p:spPr>
            <a:xfrm>
              <a:off x="3597726" y="3776226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300318" y="3680588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425729" y="4538226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4120860" y="4381628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837985" y="4123324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933060" y="1373261"/>
            <a:ext cx="2272056" cy="1930324"/>
            <a:chOff x="2933060" y="1373261"/>
            <a:chExt cx="2272056" cy="19303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3060" y="1373261"/>
              <a:ext cx="2272056" cy="1930324"/>
            </a:xfrm>
            <a:prstGeom prst="rect">
              <a:avLst/>
            </a:prstGeom>
          </p:spPr>
        </p:pic>
        <p:sp>
          <p:nvSpPr>
            <p:cNvPr id="45" name="Oval 44"/>
            <p:cNvSpPr/>
            <p:nvPr/>
          </p:nvSpPr>
          <p:spPr>
            <a:xfrm>
              <a:off x="3595846" y="1857613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4298438" y="176197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3423849" y="2619613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118980" y="246301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836105" y="2204711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4858037" y="1374962"/>
            <a:ext cx="2270054" cy="1928623"/>
            <a:chOff x="4858037" y="1374962"/>
            <a:chExt cx="2270054" cy="192862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8037" y="1374962"/>
              <a:ext cx="2270054" cy="1928623"/>
            </a:xfrm>
            <a:prstGeom prst="rect">
              <a:avLst/>
            </a:prstGeom>
          </p:spPr>
        </p:pic>
        <p:sp>
          <p:nvSpPr>
            <p:cNvPr id="50" name="Oval 49"/>
            <p:cNvSpPr/>
            <p:nvPr/>
          </p:nvSpPr>
          <p:spPr>
            <a:xfrm>
              <a:off x="5541881" y="186282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6244473" y="1767187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5369884" y="262482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065015" y="2468227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5782140" y="2209923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6781012" y="1374962"/>
            <a:ext cx="2270054" cy="1928623"/>
            <a:chOff x="6781012" y="1374962"/>
            <a:chExt cx="2270054" cy="192862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012" y="1374962"/>
              <a:ext cx="2270054" cy="1928623"/>
            </a:xfrm>
            <a:prstGeom prst="rect">
              <a:avLst/>
            </a:prstGeom>
          </p:spPr>
        </p:pic>
        <p:sp>
          <p:nvSpPr>
            <p:cNvPr id="55" name="Oval 54"/>
            <p:cNvSpPr/>
            <p:nvPr/>
          </p:nvSpPr>
          <p:spPr>
            <a:xfrm>
              <a:off x="7479848" y="186282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82440" y="1767187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7307851" y="2624825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002982" y="2468227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7720107" y="2209923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860489" y="3353324"/>
            <a:ext cx="2264475" cy="1923884"/>
            <a:chOff x="4860489" y="3353324"/>
            <a:chExt cx="2264475" cy="192388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489" y="3353324"/>
              <a:ext cx="2264475" cy="1923884"/>
            </a:xfrm>
            <a:prstGeom prst="rect">
              <a:avLst/>
            </a:prstGeom>
          </p:spPr>
        </p:pic>
        <p:sp>
          <p:nvSpPr>
            <p:cNvPr id="60" name="Oval 59"/>
            <p:cNvSpPr/>
            <p:nvPr/>
          </p:nvSpPr>
          <p:spPr>
            <a:xfrm>
              <a:off x="5541881" y="3781662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6244473" y="3686024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5369884" y="4543662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065015" y="4387064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5782140" y="4128760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786591" y="3353324"/>
            <a:ext cx="2264475" cy="1923884"/>
            <a:chOff x="6786591" y="3353324"/>
            <a:chExt cx="2264475" cy="192388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591" y="3353324"/>
              <a:ext cx="2264475" cy="1923884"/>
            </a:xfrm>
            <a:prstGeom prst="rect">
              <a:avLst/>
            </a:prstGeom>
          </p:spPr>
        </p:pic>
        <p:sp>
          <p:nvSpPr>
            <p:cNvPr id="65" name="Oval 64"/>
            <p:cNvSpPr/>
            <p:nvPr/>
          </p:nvSpPr>
          <p:spPr>
            <a:xfrm>
              <a:off x="7477293" y="3785370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8179885" y="3689732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305296" y="4547370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8000427" y="4390772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717552" y="4132468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0932" y="5364461"/>
            <a:ext cx="1720230" cy="1465209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0803" y="5281948"/>
            <a:ext cx="1830209" cy="1559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3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/>
              <a:t>M</a:t>
            </a:r>
            <a:r>
              <a:rPr lang="en-US" sz="2800" dirty="0" smtClean="0"/>
              <a:t>odel updating (R1)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3500700" y="3778260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91846" y="3778260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20448" y="3778260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51158" y="1207581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284554" y="1207444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284554" y="1544986"/>
            <a:ext cx="2269736" cy="1928354"/>
            <a:chOff x="2284554" y="1544986"/>
            <a:chExt cx="2269736" cy="192835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4554" y="1544986"/>
              <a:ext cx="2269736" cy="1928354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>
            <a:xfrm>
              <a:off x="2997580" y="2006498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3700172" y="1910860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2825583" y="2768498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520714" y="2611900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237839" y="2353596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665129" y="1549457"/>
            <a:ext cx="2264475" cy="1923883"/>
            <a:chOff x="4665129" y="1549457"/>
            <a:chExt cx="2264475" cy="1923883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129" y="1549457"/>
              <a:ext cx="2264475" cy="1923883"/>
            </a:xfrm>
            <a:prstGeom prst="rect">
              <a:avLst/>
            </a:prstGeom>
          </p:spPr>
        </p:pic>
        <p:sp>
          <p:nvSpPr>
            <p:cNvPr id="37" name="Oval 36"/>
            <p:cNvSpPr/>
            <p:nvPr/>
          </p:nvSpPr>
          <p:spPr>
            <a:xfrm>
              <a:off x="5380283" y="2006498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082875" y="1910860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208286" y="2768498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903417" y="2611900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620542" y="2353596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48707" y="4083058"/>
            <a:ext cx="2264475" cy="1923884"/>
            <a:chOff x="948707" y="4083058"/>
            <a:chExt cx="2264475" cy="192388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707" y="4083058"/>
              <a:ext cx="2264475" cy="1923884"/>
            </a:xfrm>
            <a:prstGeom prst="rect">
              <a:avLst/>
            </a:prstGeom>
          </p:spPr>
        </p:pic>
        <p:sp>
          <p:nvSpPr>
            <p:cNvPr id="42" name="Oval 41"/>
            <p:cNvSpPr/>
            <p:nvPr/>
          </p:nvSpPr>
          <p:spPr>
            <a:xfrm>
              <a:off x="1654555" y="4511574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2357147" y="4415936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482558" y="5273574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2177689" y="5116976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894814" y="4858672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385236" y="4081160"/>
            <a:ext cx="2257643" cy="1918079"/>
            <a:chOff x="3385236" y="4081160"/>
            <a:chExt cx="2257643" cy="191807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5236" y="4081160"/>
              <a:ext cx="2257643" cy="1918079"/>
            </a:xfrm>
            <a:prstGeom prst="rect">
              <a:avLst/>
            </a:prstGeom>
          </p:spPr>
        </p:pic>
        <p:sp>
          <p:nvSpPr>
            <p:cNvPr id="47" name="Oval 46"/>
            <p:cNvSpPr/>
            <p:nvPr/>
          </p:nvSpPr>
          <p:spPr>
            <a:xfrm>
              <a:off x="4081830" y="4511574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4784422" y="4415936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909833" y="5273574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4604964" y="5116976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322089" y="4858672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909213" y="4081160"/>
            <a:ext cx="2257643" cy="1918079"/>
            <a:chOff x="5909213" y="4081160"/>
            <a:chExt cx="2257643" cy="191807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213" y="4081160"/>
              <a:ext cx="2257643" cy="1918079"/>
            </a:xfrm>
            <a:prstGeom prst="rect">
              <a:avLst/>
            </a:prstGeom>
          </p:spPr>
        </p:pic>
        <p:sp>
          <p:nvSpPr>
            <p:cNvPr id="52" name="Oval 51"/>
            <p:cNvSpPr/>
            <p:nvPr/>
          </p:nvSpPr>
          <p:spPr>
            <a:xfrm>
              <a:off x="6594918" y="4511574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297510" y="4415936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6422921" y="5273574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7118052" y="5116976"/>
              <a:ext cx="63062" cy="63062"/>
            </a:xfrm>
            <a:prstGeom prst="ellipse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6835177" y="4858672"/>
              <a:ext cx="63062" cy="630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081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490838" y="1221683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CO2 saturation map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76180" y="1221683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CO2 saturation map (R1)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86944" y="4169331"/>
            <a:ext cx="31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(R1)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48" y="1946629"/>
            <a:ext cx="2264475" cy="19278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812" y="4560190"/>
            <a:ext cx="2264475" cy="19278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75" y="1946630"/>
            <a:ext cx="2264475" cy="1927802"/>
          </a:xfrm>
          <a:prstGeom prst="rect">
            <a:avLst/>
          </a:prstGeom>
        </p:spPr>
      </p:pic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history matching (1 </a:t>
            </a:r>
            <a:r>
              <a:rPr lang="en-US" sz="2800" dirty="0" err="1" smtClean="0"/>
              <a:t>yr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273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07876" y="1072802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CO2 saturation map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93218" y="1072802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CO2 saturation map (R1)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47468" y="4092998"/>
            <a:ext cx="31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(R1)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35" y="4513173"/>
            <a:ext cx="2264475" cy="1927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326" y="1820819"/>
            <a:ext cx="2264475" cy="1927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670" y="1820819"/>
            <a:ext cx="2264474" cy="1927801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history matching (3 </a:t>
            </a:r>
            <a:r>
              <a:rPr lang="en-US" sz="2800" dirty="0" err="1" smtClean="0"/>
              <a:t>yrs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528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69" y="1849977"/>
            <a:ext cx="2264475" cy="1927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27" y="1849977"/>
            <a:ext cx="2264475" cy="19278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335" y="4546156"/>
            <a:ext cx="2264476" cy="192780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45976" y="1137136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Observational CO2 saturation map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131318" y="1137136"/>
            <a:ext cx="3149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History matched CO2 saturation map (R1)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749068" y="4190214"/>
            <a:ext cx="314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(R1)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history matching (5 </a:t>
            </a:r>
            <a:r>
              <a:rPr lang="en-US" sz="2800" dirty="0" err="1" smtClean="0"/>
              <a:t>yrs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752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673" y="1589986"/>
            <a:ext cx="2264475" cy="192780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714479" y="1209317"/>
            <a:ext cx="2614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Prior map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plume prediction at 15 </a:t>
            </a:r>
            <a:r>
              <a:rPr lang="en-US" sz="2800" dirty="0" err="1" smtClean="0"/>
              <a:t>yrs</a:t>
            </a:r>
            <a:r>
              <a:rPr lang="en-US" sz="2800" dirty="0" smtClean="0"/>
              <a:t> (R1)</a:t>
            </a:r>
            <a:endParaRPr lang="en-US" sz="2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634" y="1589986"/>
            <a:ext cx="2264475" cy="19278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07386" y="1211927"/>
            <a:ext cx="296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“True” map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10" y="3959127"/>
            <a:ext cx="2264476" cy="19278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466" y="3959127"/>
            <a:ext cx="2264476" cy="19278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23" y="3959127"/>
            <a:ext cx="2264475" cy="192780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29270" y="3592612"/>
            <a:ext cx="7982211" cy="374710"/>
            <a:chOff x="329270" y="3592612"/>
            <a:chExt cx="7982211" cy="374710"/>
          </a:xfrm>
        </p:grpSpPr>
        <p:sp>
          <p:nvSpPr>
            <p:cNvPr id="23" name="TextBox 22"/>
            <p:cNvSpPr txBox="1"/>
            <p:nvPr/>
          </p:nvSpPr>
          <p:spPr>
            <a:xfrm>
              <a:off x="5696619" y="3592612"/>
              <a:ext cx="261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1 </a:t>
              </a:r>
              <a:r>
                <a:rPr lang="en-US" dirty="0" err="1" smtClean="0"/>
                <a:t>yr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031435" y="3597990"/>
              <a:ext cx="261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3 </a:t>
              </a:r>
              <a:r>
                <a:rPr lang="en-US" dirty="0" err="1" smtClean="0"/>
                <a:t>yrs</a:t>
              </a:r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29270" y="3597990"/>
              <a:ext cx="26148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5 </a:t>
              </a:r>
              <a:r>
                <a:rPr lang="en-US" dirty="0" err="1" smtClean="0"/>
                <a:t>yrs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813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6/28/2021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saturation maps – 4D </a:t>
            </a:r>
            <a:r>
              <a:rPr lang="en-US" sz="2800" dirty="0" smtClean="0"/>
              <a:t>Seismic (hypothetical)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439736" y="4383895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4016" y="4383895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72078" y="4383895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27" y="2254814"/>
            <a:ext cx="2264475" cy="1927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817" y="2254814"/>
            <a:ext cx="2264475" cy="19278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07" y="2254814"/>
            <a:ext cx="2264475" cy="19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5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3" y="1154299"/>
            <a:ext cx="5118409" cy="2013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466" y="2747871"/>
            <a:ext cx="5659467" cy="37130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798907"/>
            <a:ext cx="35795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variability in the predictions of </a:t>
            </a:r>
            <a:r>
              <a:rPr lang="en-US" sz="1600" dirty="0" smtClean="0"/>
              <a:t>CO</a:t>
            </a:r>
            <a:r>
              <a:rPr lang="en-US" sz="1600" baseline="-25000" dirty="0" smtClean="0"/>
              <a:t>2</a:t>
            </a:r>
            <a:r>
              <a:rPr lang="en-US" sz="1600" dirty="0" smtClean="0"/>
              <a:t> S. </a:t>
            </a:r>
            <a:r>
              <a:rPr lang="en-US" sz="1600" dirty="0"/>
              <a:t>is reduced by assimilating monitoring data after </a:t>
            </a:r>
            <a:r>
              <a:rPr lang="en-US" sz="1600" dirty="0" smtClean="0"/>
              <a:t>different monitoring durations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reduction </a:t>
            </a:r>
            <a:r>
              <a:rPr lang="en-US" sz="1600" dirty="0" smtClean="0"/>
              <a:t>in variability </a:t>
            </a:r>
            <a:r>
              <a:rPr lang="en-US" sz="1600" dirty="0"/>
              <a:t>increases with increased monitoring data </a:t>
            </a:r>
            <a:r>
              <a:rPr lang="en-US" sz="1600" dirty="0" smtClean="0"/>
              <a:t>assimilation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0088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6/28/2021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3371589" cy="985093"/>
          </a:xfrm>
        </p:spPr>
        <p:txBody>
          <a:bodyPr/>
          <a:lstStyle/>
          <a:p>
            <a:r>
              <a:rPr lang="en-US" sz="2800" dirty="0" smtClean="0"/>
              <a:t>Impact of the level of data noise 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227085" y="6444302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31365" y="6444302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 </a:t>
            </a:r>
            <a:r>
              <a:rPr lang="en-US" dirty="0" err="1" smtClean="0"/>
              <a:t>yrs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59427" y="6444302"/>
            <a:ext cx="2051824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 </a:t>
            </a:r>
            <a:r>
              <a:rPr lang="en-US" dirty="0" err="1" smtClean="0"/>
              <a:t>yr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99" y="1103252"/>
            <a:ext cx="1765386" cy="1499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25" y="1094668"/>
            <a:ext cx="1765386" cy="1499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65" y="1090990"/>
            <a:ext cx="1765386" cy="14998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99" y="2683196"/>
            <a:ext cx="1765386" cy="14998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25" y="2627096"/>
            <a:ext cx="1765386" cy="14998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65" y="2616600"/>
            <a:ext cx="1765386" cy="14998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85" y="4189732"/>
            <a:ext cx="1765386" cy="14998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11" y="4201845"/>
            <a:ext cx="1765386" cy="1499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851" y="4191351"/>
            <a:ext cx="1765386" cy="14998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799" y="5713576"/>
            <a:ext cx="1765386" cy="14998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204" y="5739325"/>
            <a:ext cx="1765386" cy="14998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65" y="5739325"/>
            <a:ext cx="1765386" cy="14998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7" y="2439700"/>
            <a:ext cx="2269736" cy="192835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726" y="-379934"/>
            <a:ext cx="1606687" cy="13650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760" y="-343050"/>
            <a:ext cx="1606687" cy="13650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265" y="-348931"/>
            <a:ext cx="1606687" cy="136503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944906" y="1677339"/>
            <a:ext cx="77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1%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0811" y="4432587"/>
            <a:ext cx="188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944906" y="3239807"/>
            <a:ext cx="77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3%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944906" y="4697168"/>
            <a:ext cx="77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5%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944906" y="6087930"/>
            <a:ext cx="77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29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41" y="3288915"/>
            <a:ext cx="3278460" cy="3115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16" y="3288915"/>
            <a:ext cx="3499430" cy="29842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23" y="1154299"/>
            <a:ext cx="5118409" cy="20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23" y="1154299"/>
            <a:ext cx="5118409" cy="2013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76" y="2797207"/>
            <a:ext cx="5633547" cy="35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</a:t>
            </a:r>
            <a:r>
              <a:rPr lang="en-US" sz="2800" dirty="0" smtClean="0"/>
              <a:t>point data</a:t>
            </a:r>
            <a:endParaRPr lang="en-US" sz="2800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284" y="909730"/>
            <a:ext cx="4833366" cy="594827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9089" y="3883865"/>
            <a:ext cx="39087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Uncertainty reduction in risk quantities based on assimilation of point data is significant.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Will spatial data (e.g., spatial CO</a:t>
            </a:r>
            <a:r>
              <a:rPr lang="en-US" baseline="-25000" dirty="0" smtClean="0">
                <a:solidFill>
                  <a:schemeClr val="accent3"/>
                </a:solidFill>
              </a:rPr>
              <a:t>2</a:t>
            </a:r>
            <a:r>
              <a:rPr lang="en-US" dirty="0" smtClean="0">
                <a:solidFill>
                  <a:schemeClr val="accent3"/>
                </a:solidFill>
              </a:rPr>
              <a:t> saturations from seismic) bring in additional benefits for uncertainty reduction?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14149"/>
            <a:ext cx="4446784" cy="20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10" y="1462708"/>
            <a:ext cx="4713453" cy="16312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15" y="3093986"/>
            <a:ext cx="5128198" cy="350796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CO</a:t>
            </a:r>
            <a:r>
              <a:rPr lang="en-US" sz="2800" baseline="-25000" dirty="0"/>
              <a:t>2</a:t>
            </a:r>
            <a:r>
              <a:rPr lang="en-US" sz="2800" dirty="0"/>
              <a:t> plume </a:t>
            </a:r>
            <a:r>
              <a:rPr lang="en-US" sz="2800" dirty="0" smtClean="0"/>
              <a:t>area (spatial data) 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352586" y="1264993"/>
            <a:ext cx="358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Seismic data was converted to spatial CO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saturation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Manual history matching!!!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9005" y="686711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(Literature review)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5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</a:t>
            </a:r>
            <a:r>
              <a:rPr lang="en-US" sz="2800" dirty="0"/>
              <a:t>matching CO</a:t>
            </a:r>
            <a:r>
              <a:rPr lang="en-US" sz="2800" baseline="-25000" dirty="0"/>
              <a:t>2</a:t>
            </a:r>
            <a:r>
              <a:rPr lang="en-US" sz="2800" dirty="0"/>
              <a:t> plume </a:t>
            </a:r>
            <a:r>
              <a:rPr lang="en-US" sz="2800" dirty="0" smtClean="0"/>
              <a:t>area </a:t>
            </a:r>
            <a:r>
              <a:rPr lang="en-US" sz="2800" dirty="0"/>
              <a:t>(spatial data)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371" y="2843561"/>
            <a:ext cx="7099732" cy="3925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52586" y="1264993"/>
            <a:ext cx="358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Seismic data was converted to spatial CO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saturation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Manual history matching!!!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" y="1113147"/>
            <a:ext cx="3087907" cy="18653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9005" y="686711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(Literature review)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65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History matching CO</a:t>
            </a:r>
            <a:r>
              <a:rPr lang="en-US" sz="2800" baseline="-25000" dirty="0"/>
              <a:t>2</a:t>
            </a:r>
            <a:r>
              <a:rPr lang="en-US" sz="2800" dirty="0" smtClean="0"/>
              <a:t> </a:t>
            </a:r>
            <a:r>
              <a:rPr lang="en-US" sz="2800" dirty="0"/>
              <a:t>plume area (spatial data)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62" y="3060892"/>
            <a:ext cx="7959114" cy="36140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52586" y="1264993"/>
            <a:ext cx="3588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Seismic data was converted to spatial CO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>
                <a:solidFill>
                  <a:srgbClr val="FF0000"/>
                </a:solidFill>
              </a:rPr>
              <a:t> saturation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Manual history matching!!!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59" y="1113147"/>
            <a:ext cx="3087907" cy="18653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9005" y="686711"/>
            <a:ext cx="212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(Literature review)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632A3-F47F-1040-A02F-56356D5148F3}" type="datetime1">
              <a:rPr lang="en-US" smtClean="0"/>
              <a:t>6/27/2021</a:t>
            </a:fld>
            <a:r>
              <a:rPr lang="en-US"/>
              <a:t>   |   </a:t>
            </a:r>
            <a:fld id="{5D01E7E5-6465-7A46-A26D-BAABC2D34D38}" type="slidenum">
              <a:rPr lang="en-US" smtClean="0"/>
              <a:t>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Los Alamos National Laboratory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38410" y="4"/>
            <a:ext cx="8279705" cy="985093"/>
          </a:xfrm>
        </p:spPr>
        <p:txBody>
          <a:bodyPr/>
          <a:lstStyle/>
          <a:p>
            <a:r>
              <a:rPr lang="en-US" sz="2800" dirty="0" smtClean="0"/>
              <a:t>Should we conduct assisted history matching?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047738" y="1956920"/>
            <a:ext cx="60962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Approach:</a:t>
            </a:r>
            <a:r>
              <a:rPr lang="en-US" dirty="0" smtClean="0"/>
              <a:t> Use ES-MDA to assimilate time-varying spatial CO</a:t>
            </a:r>
            <a:r>
              <a:rPr lang="en-US" baseline="-25000" dirty="0" smtClean="0"/>
              <a:t>2</a:t>
            </a:r>
            <a:r>
              <a:rPr lang="en-US" dirty="0" smtClean="0"/>
              <a:t> saturation data (from 4D seismic) into reservoir model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Outcomes:</a:t>
            </a:r>
            <a:r>
              <a:rPr lang="en-US" dirty="0" smtClean="0"/>
              <a:t> History matched simulated and observed </a:t>
            </a:r>
            <a:r>
              <a:rPr lang="en-US" dirty="0"/>
              <a:t>spatial CO</a:t>
            </a:r>
            <a:r>
              <a:rPr lang="en-US" baseline="-25000" dirty="0"/>
              <a:t>2</a:t>
            </a:r>
            <a:r>
              <a:rPr lang="en-US" dirty="0"/>
              <a:t> </a:t>
            </a:r>
            <a:r>
              <a:rPr lang="en-US" dirty="0" smtClean="0"/>
              <a:t>saturation data; updated reservoir permeability and porosity fields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How: </a:t>
            </a:r>
            <a:r>
              <a:rPr lang="en-US" dirty="0" smtClean="0"/>
              <a:t>Use all the </a:t>
            </a:r>
            <a:r>
              <a:rPr lang="en-US" dirty="0" err="1" smtClean="0"/>
              <a:t>gridblock</a:t>
            </a:r>
            <a:r>
              <a:rPr lang="en-US" dirty="0" smtClean="0"/>
              <a:t> by </a:t>
            </a:r>
            <a:r>
              <a:rPr lang="en-US" dirty="0" err="1" smtClean="0"/>
              <a:t>gridblock</a:t>
            </a:r>
            <a:r>
              <a:rPr lang="en-US" dirty="0" smtClean="0"/>
              <a:t> saturation data within the plume area? Similar like placing a monitoring well at each </a:t>
            </a:r>
            <a:r>
              <a:rPr lang="en-US" dirty="0" err="1" smtClean="0"/>
              <a:t>gridblock</a:t>
            </a:r>
            <a:r>
              <a:rPr lang="en-US" dirty="0" smtClean="0"/>
              <a:t> within the plume extent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6585" y="4824533"/>
            <a:ext cx="1873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Ground truth saturation map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4" y="2774556"/>
            <a:ext cx="2264475" cy="192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8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ANL75">
      <a:dk1>
        <a:srgbClr val="5E5E5E"/>
      </a:dk1>
      <a:lt1>
        <a:srgbClr val="FFFFFF"/>
      </a:lt1>
      <a:dk2>
        <a:srgbClr val="919191"/>
      </a:dk2>
      <a:lt2>
        <a:srgbClr val="EFEEED"/>
      </a:lt2>
      <a:accent1>
        <a:srgbClr val="130D1F"/>
      </a:accent1>
      <a:accent2>
        <a:srgbClr val="F8B617"/>
      </a:accent2>
      <a:accent3>
        <a:srgbClr val="2682CF"/>
      </a:accent3>
      <a:accent4>
        <a:srgbClr val="EA7820"/>
      </a:accent4>
      <a:accent5>
        <a:srgbClr val="F4482D"/>
      </a:accent5>
      <a:accent6>
        <a:srgbClr val="229357"/>
      </a:accent6>
      <a:hlink>
        <a:srgbClr val="385AC7"/>
      </a:hlink>
      <a:folHlink>
        <a:srgbClr val="4E13D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anl75-standard" id="{84E477DD-B912-2047-B7A2-5D52B07E3281}" vid="{59648681-6E63-454F-B74D-CCF2F1C3EE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7959</TotalTime>
  <Words>573</Words>
  <Application>Microsoft Office PowerPoint</Application>
  <PresentationFormat>On-screen Show (4:3)</PresentationFormat>
  <Paragraphs>122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ＭＳ Ｐゴシック</vt:lpstr>
      <vt:lpstr>Arial</vt:lpstr>
      <vt:lpstr>Calibri</vt:lpstr>
      <vt:lpstr>Wingdings</vt:lpstr>
      <vt:lpstr>Office Theme</vt:lpstr>
      <vt:lpstr>Assimilation of Point/Spatial Data and Risk assessment</vt:lpstr>
      <vt:lpstr>History matching point data</vt:lpstr>
      <vt:lpstr>History matching point data</vt:lpstr>
      <vt:lpstr>History matching point data</vt:lpstr>
      <vt:lpstr>History matching point data</vt:lpstr>
      <vt:lpstr>History matching CO2 plume area (spatial data) </vt:lpstr>
      <vt:lpstr>History matching CO2 plume area (spatial data) </vt:lpstr>
      <vt:lpstr>History matching CO2 plume area (spatial data)</vt:lpstr>
      <vt:lpstr>Should we conduct assisted history matching?</vt:lpstr>
      <vt:lpstr>Spatial data assimilation: Case study</vt:lpstr>
      <vt:lpstr>CO2 saturation maps – 4D Seismic</vt:lpstr>
      <vt:lpstr>Assimilation of 1-yr saturation map</vt:lpstr>
      <vt:lpstr>Prior and updated models</vt:lpstr>
      <vt:lpstr>Model updating (R1)</vt:lpstr>
      <vt:lpstr>CO2 saturation plume history matching (1 yr)</vt:lpstr>
      <vt:lpstr>CO2 saturation plume history matching (3 yrs)</vt:lpstr>
      <vt:lpstr>CO2 saturation plume history matching (5 yrs)</vt:lpstr>
      <vt:lpstr>CO2 saturation plume prediction at 15 yrs (R1)</vt:lpstr>
      <vt:lpstr>CO2 saturation maps – 4D Seismic (hypothetical)</vt:lpstr>
      <vt:lpstr>Impact of the level of data noise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Chen, Bailian</cp:lastModifiedBy>
  <cp:revision>377</cp:revision>
  <cp:lastPrinted>2017-12-13T15:53:11Z</cp:lastPrinted>
  <dcterms:created xsi:type="dcterms:W3CDTF">2018-02-05T17:17:53Z</dcterms:created>
  <dcterms:modified xsi:type="dcterms:W3CDTF">2021-06-28T16:57:08Z</dcterms:modified>
</cp:coreProperties>
</file>